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Red Hat Text" panose="020B0604020202020204" charset="0"/>
      <p:regular r:id="rId11"/>
    </p:embeddedFont>
    <p:embeddedFont>
      <p:font typeface="Roboto Light" panose="02000000000000000000" pitchFamily="2" charset="0"/>
      <p:regular r:id="rId12"/>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4" d="100"/>
          <a:sy n="64" d="100"/>
        </p:scale>
        <p:origin x="236"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6270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113240"/>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Analyse des tendances de la Cybersécurité en Afrique: Un outil pour la CAF</a:t>
            </a:r>
            <a:endParaRPr lang="en-US" sz="4400" dirty="0"/>
          </a:p>
        </p:txBody>
      </p:sp>
      <p:sp>
        <p:nvSpPr>
          <p:cNvPr id="4" name="Text 1"/>
          <p:cNvSpPr/>
          <p:nvPr/>
        </p:nvSpPr>
        <p:spPr>
          <a:xfrm>
            <a:off x="6324124" y="4584263"/>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L'objectif est de fournir aux équipes du CAF un outil permettant d'identifier les tendances émergentes dans le domaine de la cybersécurité en Afrique. Cet outil permettra de suivre les discussions, les initiatives et les défis liés à la sécurité numérique sur le continent.</a:t>
            </a:r>
            <a:endParaRPr lang="en-US" sz="1850" dirty="0"/>
          </a:p>
        </p:txBody>
      </p:sp>
      <p:sp>
        <p:nvSpPr>
          <p:cNvPr id="5" name="Rectangle 4">
            <a:extLst>
              <a:ext uri="{FF2B5EF4-FFF2-40B4-BE49-F238E27FC236}">
                <a16:creationId xmlns:a16="http://schemas.microsoft.com/office/drawing/2014/main" id="{CBBD44C4-6442-38DB-CF76-264AFE6A29C6}"/>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911191"/>
            <a:ext cx="10208538" cy="704017"/>
          </a:xfrm>
          <a:prstGeom prst="rect">
            <a:avLst/>
          </a:prstGeom>
          <a:noFill/>
          <a:ln/>
        </p:spPr>
        <p:txBody>
          <a:bodyPr wrap="non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Extraction automatique des informations</a:t>
            </a:r>
            <a:endParaRPr lang="en-US" sz="4400" dirty="0"/>
          </a:p>
        </p:txBody>
      </p:sp>
      <p:sp>
        <p:nvSpPr>
          <p:cNvPr id="3" name="Text 1"/>
          <p:cNvSpPr/>
          <p:nvPr/>
        </p:nvSpPr>
        <p:spPr>
          <a:xfrm>
            <a:off x="837724" y="3213497"/>
            <a:ext cx="2941677"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Mots-Clés stratégiques</a:t>
            </a:r>
            <a:endParaRPr lang="en-US" sz="2200" dirty="0"/>
          </a:p>
        </p:txBody>
      </p:sp>
      <p:sp>
        <p:nvSpPr>
          <p:cNvPr id="4" name="Text 2"/>
          <p:cNvSpPr/>
          <p:nvPr/>
        </p:nvSpPr>
        <p:spPr>
          <a:xfrm>
            <a:off x="837724" y="3804761"/>
            <a:ext cx="6185535" cy="2298144"/>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L'outil utilisera des mots-clés pertinents pour identifier les informations pertinentes, notamment: Cyberattaques Afrique, Protection des données en IA, Régulations IA, Surveillance basée sur l’IA, Startups africaines, Inégalités numériques, Ethique et confidentialité, Cyberéducation et Partenariats internationaux.</a:t>
            </a:r>
            <a:endParaRPr lang="en-US" sz="1850" dirty="0"/>
          </a:p>
        </p:txBody>
      </p:sp>
      <p:sp>
        <p:nvSpPr>
          <p:cNvPr id="5" name="Text 3"/>
          <p:cNvSpPr/>
          <p:nvPr/>
        </p:nvSpPr>
        <p:spPr>
          <a:xfrm>
            <a:off x="7614761" y="321349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Collecte de données</a:t>
            </a:r>
            <a:endParaRPr lang="en-US" sz="2200" dirty="0"/>
          </a:p>
        </p:txBody>
      </p:sp>
      <p:sp>
        <p:nvSpPr>
          <p:cNvPr id="6" name="Text 4"/>
          <p:cNvSpPr/>
          <p:nvPr/>
        </p:nvSpPr>
        <p:spPr>
          <a:xfrm>
            <a:off x="7614761" y="3804761"/>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Un système d'extraction automatique de données, basé sur Selenium et Beautiful Soup, permettra de collecter des publications LinkedIn liées aux mots-clés. L'outil filtrera et extraira les informations pertinentes.</a:t>
            </a:r>
            <a:endParaRPr lang="en-US" sz="1850" dirty="0"/>
          </a:p>
        </p:txBody>
      </p:sp>
      <p:sp>
        <p:nvSpPr>
          <p:cNvPr id="7" name="Rectangle 6">
            <a:extLst>
              <a:ext uri="{FF2B5EF4-FFF2-40B4-BE49-F238E27FC236}">
                <a16:creationId xmlns:a16="http://schemas.microsoft.com/office/drawing/2014/main" id="{B6204FCF-45CD-5B9C-047E-68D3ACFA8B94}"/>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94215"/>
            <a:ext cx="9117092" cy="704017"/>
          </a:xfrm>
          <a:prstGeom prst="rect">
            <a:avLst/>
          </a:prstGeom>
          <a:noFill/>
          <a:ln/>
        </p:spPr>
        <p:txBody>
          <a:bodyPr wrap="non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Stockage et traitement des données</a:t>
            </a:r>
            <a:endParaRPr lang="en-US" sz="4400" dirty="0"/>
          </a:p>
        </p:txBody>
      </p:sp>
      <p:sp>
        <p:nvSpPr>
          <p:cNvPr id="3" name="Text 1"/>
          <p:cNvSpPr/>
          <p:nvPr/>
        </p:nvSpPr>
        <p:spPr>
          <a:xfrm>
            <a:off x="837724" y="3596521"/>
            <a:ext cx="2843689"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Stockage des données</a:t>
            </a:r>
            <a:endParaRPr lang="en-US" sz="2200" dirty="0"/>
          </a:p>
        </p:txBody>
      </p:sp>
      <p:sp>
        <p:nvSpPr>
          <p:cNvPr id="4" name="Text 2"/>
          <p:cNvSpPr/>
          <p:nvPr/>
        </p:nvSpPr>
        <p:spPr>
          <a:xfrm>
            <a:off x="837724" y="4187785"/>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Les données collectées seront stockées dans un fichier CSV, assurant un format standardisé et une organisation efficace des informations. Cette structure facilitera le traitement et l'analyse des données.</a:t>
            </a:r>
            <a:endParaRPr lang="en-US" sz="1850" dirty="0"/>
          </a:p>
        </p:txBody>
      </p:sp>
      <p:sp>
        <p:nvSpPr>
          <p:cNvPr id="5" name="Text 3"/>
          <p:cNvSpPr/>
          <p:nvPr/>
        </p:nvSpPr>
        <p:spPr>
          <a:xfrm>
            <a:off x="7614761" y="3596521"/>
            <a:ext cx="3128843" cy="351949"/>
          </a:xfrm>
          <a:prstGeom prst="rect">
            <a:avLst/>
          </a:prstGeom>
          <a:noFill/>
          <a:ln/>
        </p:spPr>
        <p:txBody>
          <a:bodyPr wrap="none" lIns="0" tIns="0" rIns="0" bIns="0" rtlCol="0" anchor="t"/>
          <a:lstStyle/>
          <a:p>
            <a:pPr marL="0" indent="0">
              <a:lnSpc>
                <a:spcPts val="2750"/>
              </a:lnSpc>
              <a:buNone/>
            </a:pPr>
            <a:r>
              <a:rPr lang="en-US" sz="2200" dirty="0">
                <a:solidFill>
                  <a:srgbClr val="1F1E1E"/>
                </a:solidFill>
                <a:latin typeface="Red Hat Text" pitchFamily="34" charset="0"/>
                <a:ea typeface="Red Hat Text" pitchFamily="34" charset="-122"/>
                <a:cs typeface="Red Hat Text" pitchFamily="34" charset="-120"/>
              </a:rPr>
              <a:t>Préparation des données</a:t>
            </a:r>
            <a:endParaRPr lang="en-US" sz="2200" dirty="0"/>
          </a:p>
        </p:txBody>
      </p:sp>
      <p:sp>
        <p:nvSpPr>
          <p:cNvPr id="6" name="Text 4"/>
          <p:cNvSpPr/>
          <p:nvPr/>
        </p:nvSpPr>
        <p:spPr>
          <a:xfrm>
            <a:off x="7614761" y="4187785"/>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Les données seront nettoyées, structurées et préparées pour l'analyse. Cette étape vise à éliminer les erreurs, les doublons et les incohérences, garantissant la qualité des données pour une analyse fiable.</a:t>
            </a:r>
            <a:endParaRPr lang="en-US" sz="1850" dirty="0"/>
          </a:p>
        </p:txBody>
      </p:sp>
      <p:sp>
        <p:nvSpPr>
          <p:cNvPr id="7" name="Rectangle 6">
            <a:extLst>
              <a:ext uri="{FF2B5EF4-FFF2-40B4-BE49-F238E27FC236}">
                <a16:creationId xmlns:a16="http://schemas.microsoft.com/office/drawing/2014/main" id="{392D3F48-ACA8-4594-8000-3935D58396C7}"/>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4708" y="654129"/>
            <a:ext cx="7647384" cy="1257776"/>
          </a:xfrm>
          <a:prstGeom prst="rect">
            <a:avLst/>
          </a:prstGeom>
          <a:noFill/>
          <a:ln/>
        </p:spPr>
        <p:txBody>
          <a:bodyPr wrap="square" lIns="0" tIns="0" rIns="0" bIns="0" rtlCol="0" anchor="t"/>
          <a:lstStyle/>
          <a:p>
            <a:pPr marL="0" indent="0">
              <a:lnSpc>
                <a:spcPts val="4950"/>
              </a:lnSpc>
              <a:buNone/>
            </a:pPr>
            <a:r>
              <a:rPr lang="en-US" sz="3950" dirty="0">
                <a:solidFill>
                  <a:srgbClr val="1F1E1E"/>
                </a:solidFill>
                <a:latin typeface="Red Hat Text" pitchFamily="34" charset="0"/>
                <a:ea typeface="Red Hat Text" pitchFamily="34" charset="-122"/>
                <a:cs typeface="Red Hat Text" pitchFamily="34" charset="-120"/>
              </a:rPr>
              <a:t>Visualisation des oonnées avec Power BI</a:t>
            </a:r>
            <a:endParaRPr lang="en-US" sz="3950" dirty="0"/>
          </a:p>
        </p:txBody>
      </p:sp>
      <p:sp>
        <p:nvSpPr>
          <p:cNvPr id="4" name="Shape 1"/>
          <p:cNvSpPr/>
          <p:nvPr/>
        </p:nvSpPr>
        <p:spPr>
          <a:xfrm>
            <a:off x="6234708" y="2473047"/>
            <a:ext cx="481012" cy="481013"/>
          </a:xfrm>
          <a:prstGeom prst="roundRect">
            <a:avLst>
              <a:gd name="adj" fmla="val 6668"/>
            </a:avLst>
          </a:prstGeom>
          <a:solidFill>
            <a:srgbClr val="F3E8E8"/>
          </a:solidFill>
          <a:ln/>
        </p:spPr>
        <p:txBody>
          <a:bodyPr/>
          <a:lstStyle/>
          <a:p>
            <a:endParaRPr lang="fr-FR"/>
          </a:p>
        </p:txBody>
      </p:sp>
      <p:sp>
        <p:nvSpPr>
          <p:cNvPr id="5" name="Text 2"/>
          <p:cNvSpPr/>
          <p:nvPr/>
        </p:nvSpPr>
        <p:spPr>
          <a:xfrm>
            <a:off x="6428780" y="2562582"/>
            <a:ext cx="92750"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Red Hat Text" pitchFamily="34" charset="0"/>
                <a:ea typeface="Red Hat Text" pitchFamily="34" charset="-122"/>
                <a:cs typeface="Red Hat Text" pitchFamily="34" charset="-120"/>
              </a:rPr>
              <a:t>1</a:t>
            </a:r>
            <a:endParaRPr lang="en-US" sz="2350" dirty="0"/>
          </a:p>
        </p:txBody>
      </p:sp>
      <p:sp>
        <p:nvSpPr>
          <p:cNvPr id="6" name="Text 3"/>
          <p:cNvSpPr/>
          <p:nvPr/>
        </p:nvSpPr>
        <p:spPr>
          <a:xfrm>
            <a:off x="6929438" y="2473047"/>
            <a:ext cx="2666762" cy="314444"/>
          </a:xfrm>
          <a:prstGeom prst="rect">
            <a:avLst/>
          </a:prstGeom>
          <a:noFill/>
          <a:ln/>
        </p:spPr>
        <p:txBody>
          <a:bodyPr wrap="none" lIns="0" tIns="0" rIns="0" bIns="0" rtlCol="0" anchor="t"/>
          <a:lstStyle/>
          <a:p>
            <a:pPr marL="0" indent="0">
              <a:lnSpc>
                <a:spcPts val="2450"/>
              </a:lnSpc>
              <a:buNone/>
            </a:pPr>
            <a:r>
              <a:rPr lang="en-US" sz="1950" dirty="0">
                <a:solidFill>
                  <a:srgbClr val="3B3535"/>
                </a:solidFill>
                <a:latin typeface="Red Hat Text" pitchFamily="34" charset="0"/>
                <a:ea typeface="Red Hat Text" pitchFamily="34" charset="-122"/>
                <a:cs typeface="Red Hat Text" pitchFamily="34" charset="-120"/>
              </a:rPr>
              <a:t>Création de dashboards</a:t>
            </a:r>
            <a:endParaRPr lang="en-US" sz="1950" dirty="0"/>
          </a:p>
        </p:txBody>
      </p:sp>
      <p:sp>
        <p:nvSpPr>
          <p:cNvPr id="7" name="Text 4"/>
          <p:cNvSpPr/>
          <p:nvPr/>
        </p:nvSpPr>
        <p:spPr>
          <a:xfrm>
            <a:off x="6929438" y="2915722"/>
            <a:ext cx="3022163" cy="2736533"/>
          </a:xfrm>
          <a:prstGeom prst="rect">
            <a:avLst/>
          </a:prstGeom>
          <a:noFill/>
          <a:ln/>
        </p:spPr>
        <p:txBody>
          <a:bodyPr wrap="square" lIns="0" tIns="0" rIns="0" bIns="0" rtlCol="0" anchor="t"/>
          <a:lstStyle/>
          <a:p>
            <a:pPr marL="0" indent="0">
              <a:lnSpc>
                <a:spcPts val="2650"/>
              </a:lnSpc>
              <a:buNone/>
            </a:pPr>
            <a:r>
              <a:rPr lang="en-US" sz="1650" dirty="0">
                <a:solidFill>
                  <a:srgbClr val="3B3535"/>
                </a:solidFill>
                <a:latin typeface="Roboto Light" pitchFamily="34" charset="0"/>
                <a:ea typeface="Roboto Light" pitchFamily="34" charset="-122"/>
                <a:cs typeface="Roboto Light" pitchFamily="34" charset="-120"/>
              </a:rPr>
              <a:t>Un tableau de bord Power BI sera créé pour visualiser les données collectées et identifier les tendances clés. Le dashboard fournira une vue d'ensemble des informations clés et des insights stratégiques.</a:t>
            </a:r>
            <a:endParaRPr lang="en-US" sz="1650" dirty="0"/>
          </a:p>
        </p:txBody>
      </p:sp>
      <p:sp>
        <p:nvSpPr>
          <p:cNvPr id="8" name="Shape 5"/>
          <p:cNvSpPr/>
          <p:nvPr/>
        </p:nvSpPr>
        <p:spPr>
          <a:xfrm>
            <a:off x="10165318" y="2473047"/>
            <a:ext cx="481012" cy="481013"/>
          </a:xfrm>
          <a:prstGeom prst="roundRect">
            <a:avLst>
              <a:gd name="adj" fmla="val 6668"/>
            </a:avLst>
          </a:prstGeom>
          <a:solidFill>
            <a:srgbClr val="F3E8E8"/>
          </a:solidFill>
          <a:ln/>
        </p:spPr>
        <p:txBody>
          <a:bodyPr/>
          <a:lstStyle/>
          <a:p>
            <a:endParaRPr lang="fr-FR"/>
          </a:p>
        </p:txBody>
      </p:sp>
      <p:sp>
        <p:nvSpPr>
          <p:cNvPr id="9" name="Text 6"/>
          <p:cNvSpPr/>
          <p:nvPr/>
        </p:nvSpPr>
        <p:spPr>
          <a:xfrm>
            <a:off x="10315218" y="2562582"/>
            <a:ext cx="181213"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Red Hat Text" pitchFamily="34" charset="0"/>
                <a:ea typeface="Red Hat Text" pitchFamily="34" charset="-122"/>
                <a:cs typeface="Red Hat Text" pitchFamily="34" charset="-120"/>
              </a:rPr>
              <a:t>2</a:t>
            </a:r>
            <a:endParaRPr lang="en-US" sz="2350" dirty="0"/>
          </a:p>
        </p:txBody>
      </p:sp>
      <p:sp>
        <p:nvSpPr>
          <p:cNvPr id="10" name="Text 7"/>
          <p:cNvSpPr/>
          <p:nvPr/>
        </p:nvSpPr>
        <p:spPr>
          <a:xfrm>
            <a:off x="10860048" y="2473047"/>
            <a:ext cx="2756773" cy="314444"/>
          </a:xfrm>
          <a:prstGeom prst="rect">
            <a:avLst/>
          </a:prstGeom>
          <a:noFill/>
          <a:ln/>
        </p:spPr>
        <p:txBody>
          <a:bodyPr wrap="none" lIns="0" tIns="0" rIns="0" bIns="0" rtlCol="0" anchor="t"/>
          <a:lstStyle/>
          <a:p>
            <a:pPr marL="0" indent="0">
              <a:lnSpc>
                <a:spcPts val="2450"/>
              </a:lnSpc>
              <a:buNone/>
            </a:pPr>
            <a:r>
              <a:rPr lang="en-US" sz="1950" dirty="0">
                <a:solidFill>
                  <a:srgbClr val="3B3535"/>
                </a:solidFill>
                <a:latin typeface="Red Hat Text" pitchFamily="34" charset="0"/>
                <a:ea typeface="Red Hat Text" pitchFamily="34" charset="-122"/>
                <a:cs typeface="Red Hat Text" pitchFamily="34" charset="-120"/>
              </a:rPr>
              <a:t>Analyse et interprétation</a:t>
            </a:r>
            <a:endParaRPr lang="en-US" sz="1950" dirty="0"/>
          </a:p>
        </p:txBody>
      </p:sp>
      <p:sp>
        <p:nvSpPr>
          <p:cNvPr id="11" name="Text 8"/>
          <p:cNvSpPr/>
          <p:nvPr/>
        </p:nvSpPr>
        <p:spPr>
          <a:xfrm>
            <a:off x="10860048" y="2915722"/>
            <a:ext cx="3022163" cy="2052399"/>
          </a:xfrm>
          <a:prstGeom prst="rect">
            <a:avLst/>
          </a:prstGeom>
          <a:noFill/>
          <a:ln/>
        </p:spPr>
        <p:txBody>
          <a:bodyPr wrap="square" lIns="0" tIns="0" rIns="0" bIns="0" rtlCol="0" anchor="t"/>
          <a:lstStyle/>
          <a:p>
            <a:pPr marL="0" indent="0">
              <a:lnSpc>
                <a:spcPts val="2650"/>
              </a:lnSpc>
              <a:buNone/>
            </a:pPr>
            <a:r>
              <a:rPr lang="en-US" sz="1650" dirty="0">
                <a:solidFill>
                  <a:srgbClr val="3B3535"/>
                </a:solidFill>
                <a:latin typeface="Roboto Light" pitchFamily="34" charset="0"/>
                <a:ea typeface="Roboto Light" pitchFamily="34" charset="-122"/>
                <a:cs typeface="Roboto Light" pitchFamily="34" charset="-120"/>
              </a:rPr>
              <a:t>Les dashboards Power BI permettront d'analyser les tendances, d'identifier les risques potentiels et de suivre l'évolution de la cybersécurité en Afrique.</a:t>
            </a:r>
            <a:endParaRPr lang="en-US" sz="1650" dirty="0"/>
          </a:p>
        </p:txBody>
      </p:sp>
      <p:sp>
        <p:nvSpPr>
          <p:cNvPr id="12" name="Shape 9"/>
          <p:cNvSpPr/>
          <p:nvPr/>
        </p:nvSpPr>
        <p:spPr>
          <a:xfrm>
            <a:off x="6234708" y="6106478"/>
            <a:ext cx="481012" cy="481013"/>
          </a:xfrm>
          <a:prstGeom prst="roundRect">
            <a:avLst>
              <a:gd name="adj" fmla="val 6668"/>
            </a:avLst>
          </a:prstGeom>
          <a:solidFill>
            <a:srgbClr val="F3E8E8"/>
          </a:solidFill>
          <a:ln/>
        </p:spPr>
        <p:txBody>
          <a:bodyPr/>
          <a:lstStyle/>
          <a:p>
            <a:endParaRPr lang="fr-FR"/>
          </a:p>
        </p:txBody>
      </p:sp>
      <p:sp>
        <p:nvSpPr>
          <p:cNvPr id="13" name="Text 10"/>
          <p:cNvSpPr/>
          <p:nvPr/>
        </p:nvSpPr>
        <p:spPr>
          <a:xfrm>
            <a:off x="6384607" y="6196013"/>
            <a:ext cx="181213"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Red Hat Text" pitchFamily="34" charset="0"/>
                <a:ea typeface="Red Hat Text" pitchFamily="34" charset="-122"/>
                <a:cs typeface="Red Hat Text" pitchFamily="34" charset="-120"/>
              </a:rPr>
              <a:t>3</a:t>
            </a:r>
            <a:endParaRPr lang="en-US" sz="2350" dirty="0"/>
          </a:p>
        </p:txBody>
      </p:sp>
      <p:sp>
        <p:nvSpPr>
          <p:cNvPr id="14" name="Text 11"/>
          <p:cNvSpPr/>
          <p:nvPr/>
        </p:nvSpPr>
        <p:spPr>
          <a:xfrm>
            <a:off x="6929438" y="6106478"/>
            <a:ext cx="2515433" cy="314444"/>
          </a:xfrm>
          <a:prstGeom prst="rect">
            <a:avLst/>
          </a:prstGeom>
          <a:noFill/>
          <a:ln/>
        </p:spPr>
        <p:txBody>
          <a:bodyPr wrap="none" lIns="0" tIns="0" rIns="0" bIns="0" rtlCol="0" anchor="t"/>
          <a:lstStyle/>
          <a:p>
            <a:pPr marL="0" indent="0">
              <a:lnSpc>
                <a:spcPts val="2450"/>
              </a:lnSpc>
              <a:buNone/>
            </a:pPr>
            <a:r>
              <a:rPr lang="en-US" sz="1950" dirty="0">
                <a:solidFill>
                  <a:srgbClr val="3B3535"/>
                </a:solidFill>
                <a:latin typeface="Red Hat Text" pitchFamily="34" charset="0"/>
                <a:ea typeface="Red Hat Text" pitchFamily="34" charset="-122"/>
                <a:cs typeface="Red Hat Text" pitchFamily="34" charset="-120"/>
              </a:rPr>
              <a:t>Prise de décision</a:t>
            </a:r>
            <a:endParaRPr lang="en-US" sz="1950" dirty="0"/>
          </a:p>
        </p:txBody>
      </p:sp>
      <p:sp>
        <p:nvSpPr>
          <p:cNvPr id="15" name="Text 12"/>
          <p:cNvSpPr/>
          <p:nvPr/>
        </p:nvSpPr>
        <p:spPr>
          <a:xfrm>
            <a:off x="6929438" y="6549152"/>
            <a:ext cx="6952655" cy="1026200"/>
          </a:xfrm>
          <a:prstGeom prst="rect">
            <a:avLst/>
          </a:prstGeom>
          <a:noFill/>
          <a:ln/>
        </p:spPr>
        <p:txBody>
          <a:bodyPr wrap="square" lIns="0" tIns="0" rIns="0" bIns="0" rtlCol="0" anchor="t"/>
          <a:lstStyle/>
          <a:p>
            <a:pPr marL="0" indent="0">
              <a:lnSpc>
                <a:spcPts val="2650"/>
              </a:lnSpc>
              <a:buNone/>
            </a:pPr>
            <a:r>
              <a:rPr lang="en-US" sz="1650" dirty="0">
                <a:solidFill>
                  <a:srgbClr val="3B3535"/>
                </a:solidFill>
                <a:latin typeface="Roboto Light" pitchFamily="34" charset="0"/>
                <a:ea typeface="Roboto Light" pitchFamily="34" charset="-122"/>
                <a:cs typeface="Roboto Light" pitchFamily="34" charset="-120"/>
              </a:rPr>
              <a:t>Les insights fournis par le dashboard permettront de prendre des décisions éclairées et de développer des stratégies plus efficaces pour améliorer la sécurité numérique en Afrique.</a:t>
            </a:r>
            <a:endParaRPr lang="en-US" sz="1650" dirty="0"/>
          </a:p>
        </p:txBody>
      </p:sp>
      <p:sp>
        <p:nvSpPr>
          <p:cNvPr id="16" name="Rectangle 15">
            <a:extLst>
              <a:ext uri="{FF2B5EF4-FFF2-40B4-BE49-F238E27FC236}">
                <a16:creationId xmlns:a16="http://schemas.microsoft.com/office/drawing/2014/main" id="{5E74B0FD-4FB5-B743-7FB0-34DA84066C2B}"/>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343739"/>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Étude Comparative de Techniques de Data Modeling</a:t>
            </a:r>
            <a:endParaRPr lang="en-US" sz="4400" dirty="0"/>
          </a:p>
        </p:txBody>
      </p:sp>
      <p:sp>
        <p:nvSpPr>
          <p:cNvPr id="3" name="Shape 1"/>
          <p:cNvSpPr/>
          <p:nvPr/>
        </p:nvSpPr>
        <p:spPr>
          <a:xfrm>
            <a:off x="837724" y="3230523"/>
            <a:ext cx="4158734" cy="3655338"/>
          </a:xfrm>
          <a:prstGeom prst="roundRect">
            <a:avLst>
              <a:gd name="adj" fmla="val 982"/>
            </a:avLst>
          </a:prstGeom>
          <a:solidFill>
            <a:srgbClr val="F3E8E8"/>
          </a:solidFill>
          <a:ln/>
        </p:spPr>
        <p:txBody>
          <a:bodyPr/>
          <a:lstStyle/>
          <a:p>
            <a:endParaRPr lang="fr-FR"/>
          </a:p>
        </p:txBody>
      </p:sp>
      <p:sp>
        <p:nvSpPr>
          <p:cNvPr id="4" name="Text 2"/>
          <p:cNvSpPr/>
          <p:nvPr/>
        </p:nvSpPr>
        <p:spPr>
          <a:xfrm>
            <a:off x="1077039" y="346983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Star Schema</a:t>
            </a:r>
            <a:endParaRPr lang="en-US" sz="2200" dirty="0"/>
          </a:p>
        </p:txBody>
      </p:sp>
      <p:sp>
        <p:nvSpPr>
          <p:cNvPr id="5" name="Text 3"/>
          <p:cNvSpPr/>
          <p:nvPr/>
        </p:nvSpPr>
        <p:spPr>
          <a:xfrm>
            <a:off x="1077039" y="3965377"/>
            <a:ext cx="3680103" cy="2681168"/>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Le schéma étoile est un modèle simple et efficace pour les analyses dimensionnelles. Il est facile à comprendre et à mettre en œuvre, ce qui le rend populaire pour les rapports et les analyses de base.</a:t>
            </a:r>
            <a:endParaRPr lang="en-US" sz="1850" dirty="0"/>
          </a:p>
        </p:txBody>
      </p:sp>
      <p:sp>
        <p:nvSpPr>
          <p:cNvPr id="6" name="Shape 4"/>
          <p:cNvSpPr/>
          <p:nvPr/>
        </p:nvSpPr>
        <p:spPr>
          <a:xfrm>
            <a:off x="5235773" y="3230523"/>
            <a:ext cx="4158734" cy="3655338"/>
          </a:xfrm>
          <a:prstGeom prst="roundRect">
            <a:avLst>
              <a:gd name="adj" fmla="val 982"/>
            </a:avLst>
          </a:prstGeom>
          <a:solidFill>
            <a:srgbClr val="F3E8E8"/>
          </a:solidFill>
          <a:ln/>
        </p:spPr>
        <p:txBody>
          <a:bodyPr/>
          <a:lstStyle/>
          <a:p>
            <a:endParaRPr lang="fr-FR"/>
          </a:p>
        </p:txBody>
      </p:sp>
      <p:sp>
        <p:nvSpPr>
          <p:cNvPr id="7" name="Text 5"/>
          <p:cNvSpPr/>
          <p:nvPr/>
        </p:nvSpPr>
        <p:spPr>
          <a:xfrm>
            <a:off x="5475089" y="346983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Snowflake Schema</a:t>
            </a:r>
            <a:endParaRPr lang="en-US" sz="2200" dirty="0"/>
          </a:p>
        </p:txBody>
      </p:sp>
      <p:sp>
        <p:nvSpPr>
          <p:cNvPr id="8" name="Text 6"/>
          <p:cNvSpPr/>
          <p:nvPr/>
        </p:nvSpPr>
        <p:spPr>
          <a:xfrm>
            <a:off x="5475089" y="3965377"/>
            <a:ext cx="3680103" cy="2298144"/>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Le schéma flocon de neige est une variante du schéma étoile, offrant une flexibilité accrue pour les données complexes. Il permet de gérer les relations hiérarchiques et les dimensions multi-niveaux.</a:t>
            </a:r>
            <a:endParaRPr lang="en-US" sz="1850" dirty="0"/>
          </a:p>
        </p:txBody>
      </p:sp>
      <p:sp>
        <p:nvSpPr>
          <p:cNvPr id="9" name="Shape 7"/>
          <p:cNvSpPr/>
          <p:nvPr/>
        </p:nvSpPr>
        <p:spPr>
          <a:xfrm>
            <a:off x="9633823" y="3230523"/>
            <a:ext cx="4158734" cy="3655338"/>
          </a:xfrm>
          <a:prstGeom prst="roundRect">
            <a:avLst>
              <a:gd name="adj" fmla="val 982"/>
            </a:avLst>
          </a:prstGeom>
          <a:solidFill>
            <a:srgbClr val="F3E8E8"/>
          </a:solidFill>
          <a:ln/>
        </p:spPr>
        <p:txBody>
          <a:bodyPr/>
          <a:lstStyle/>
          <a:p>
            <a:endParaRPr lang="fr-FR"/>
          </a:p>
        </p:txBody>
      </p:sp>
      <p:sp>
        <p:nvSpPr>
          <p:cNvPr id="10" name="Text 8"/>
          <p:cNvSpPr/>
          <p:nvPr/>
        </p:nvSpPr>
        <p:spPr>
          <a:xfrm>
            <a:off x="9873139" y="346983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Data Vault 2.0</a:t>
            </a:r>
            <a:endParaRPr lang="en-US" sz="2200" dirty="0"/>
          </a:p>
        </p:txBody>
      </p:sp>
      <p:sp>
        <p:nvSpPr>
          <p:cNvPr id="11" name="Text 9"/>
          <p:cNvSpPr/>
          <p:nvPr/>
        </p:nvSpPr>
        <p:spPr>
          <a:xfrm>
            <a:off x="9873139" y="3965377"/>
            <a:ext cx="3680103" cy="2681168"/>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Data Vault 2.0 est un modèle de stockage de données orienté vers la gestion des changements. Il offre une grande flexibilité et un historique complet des données, ce qui est idéal pour les analyses de type "what-if".</a:t>
            </a:r>
            <a:endParaRPr lang="en-US" sz="1850" dirty="0"/>
          </a:p>
        </p:txBody>
      </p:sp>
      <p:sp>
        <p:nvSpPr>
          <p:cNvPr id="12" name="Rectangle 11">
            <a:extLst>
              <a:ext uri="{FF2B5EF4-FFF2-40B4-BE49-F238E27FC236}">
                <a16:creationId xmlns:a16="http://schemas.microsoft.com/office/drawing/2014/main" id="{D8BF42E0-097B-1C3C-13A2-05B1CE01BA70}"/>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0528" y="515064"/>
            <a:ext cx="7855744" cy="1082516"/>
          </a:xfrm>
          <a:prstGeom prst="rect">
            <a:avLst/>
          </a:prstGeom>
          <a:noFill/>
          <a:ln/>
        </p:spPr>
        <p:txBody>
          <a:bodyPr wrap="square" lIns="0" tIns="0" rIns="0" bIns="0" rtlCol="0" anchor="t"/>
          <a:lstStyle/>
          <a:p>
            <a:pPr marL="0" indent="0">
              <a:lnSpc>
                <a:spcPts val="4250"/>
              </a:lnSpc>
              <a:buNone/>
            </a:pPr>
            <a:r>
              <a:rPr lang="en-US" sz="3400" dirty="0">
                <a:solidFill>
                  <a:srgbClr val="1F1E1E"/>
                </a:solidFill>
                <a:latin typeface="Red Hat Text" pitchFamily="34" charset="0"/>
                <a:ea typeface="Red Hat Text" pitchFamily="34" charset="-122"/>
                <a:cs typeface="Red Hat Text" pitchFamily="34" charset="-120"/>
              </a:rPr>
              <a:t>Sélection du modèle de données optimal</a:t>
            </a:r>
            <a:endParaRPr lang="en-US" sz="3400" dirty="0"/>
          </a:p>
        </p:txBody>
      </p:sp>
      <p:pic>
        <p:nvPicPr>
          <p:cNvPr id="4" name="Image 1" descr="preencoded.png"/>
          <p:cNvPicPr>
            <a:picLocks noChangeAspect="1"/>
          </p:cNvPicPr>
          <p:nvPr/>
        </p:nvPicPr>
        <p:blipFill>
          <a:blip r:embed="rId4"/>
          <a:stretch>
            <a:fillRect/>
          </a:stretch>
        </p:blipFill>
        <p:spPr>
          <a:xfrm>
            <a:off x="6130528" y="1873568"/>
            <a:ext cx="460058" cy="460057"/>
          </a:xfrm>
          <a:prstGeom prst="rect">
            <a:avLst/>
          </a:prstGeom>
        </p:spPr>
      </p:pic>
      <p:sp>
        <p:nvSpPr>
          <p:cNvPr id="5" name="Text 1"/>
          <p:cNvSpPr/>
          <p:nvPr/>
        </p:nvSpPr>
        <p:spPr>
          <a:xfrm>
            <a:off x="6130528" y="2517577"/>
            <a:ext cx="2413040" cy="270629"/>
          </a:xfrm>
          <a:prstGeom prst="rect">
            <a:avLst/>
          </a:prstGeom>
          <a:noFill/>
          <a:ln/>
        </p:spPr>
        <p:txBody>
          <a:bodyPr wrap="none" lIns="0" tIns="0" rIns="0" bIns="0" rtlCol="0" anchor="t"/>
          <a:lstStyle/>
          <a:p>
            <a:pPr marL="0" indent="0" algn="l">
              <a:lnSpc>
                <a:spcPts val="2100"/>
              </a:lnSpc>
              <a:buNone/>
            </a:pPr>
            <a:r>
              <a:rPr lang="en-US" sz="1700" dirty="0">
                <a:solidFill>
                  <a:srgbClr val="3B3535"/>
                </a:solidFill>
                <a:latin typeface="Red Hat Text" pitchFamily="34" charset="0"/>
                <a:ea typeface="Red Hat Text" pitchFamily="34" charset="-122"/>
                <a:cs typeface="Red Hat Text" pitchFamily="34" charset="-120"/>
              </a:rPr>
              <a:t>Complexité des Données</a:t>
            </a:r>
            <a:endParaRPr lang="en-US" sz="1700" dirty="0"/>
          </a:p>
        </p:txBody>
      </p:sp>
      <p:sp>
        <p:nvSpPr>
          <p:cNvPr id="6" name="Text 2"/>
          <p:cNvSpPr/>
          <p:nvPr/>
        </p:nvSpPr>
        <p:spPr>
          <a:xfrm>
            <a:off x="6130528" y="2898577"/>
            <a:ext cx="3789878" cy="1766649"/>
          </a:xfrm>
          <a:prstGeom prst="rect">
            <a:avLst/>
          </a:prstGeom>
          <a:noFill/>
          <a:ln/>
        </p:spPr>
        <p:txBody>
          <a:bodyPr wrap="square" lIns="0" tIns="0" rIns="0" bIns="0" rtlCol="0" anchor="t"/>
          <a:lstStyle/>
          <a:p>
            <a:pPr marL="0" indent="0" algn="l">
              <a:lnSpc>
                <a:spcPts val="2300"/>
              </a:lnSpc>
              <a:buNone/>
            </a:pPr>
            <a:r>
              <a:rPr lang="en-US" sz="1400" dirty="0">
                <a:solidFill>
                  <a:srgbClr val="3B3535"/>
                </a:solidFill>
                <a:latin typeface="Roboto Light" pitchFamily="34" charset="0"/>
                <a:ea typeface="Roboto Light" pitchFamily="34" charset="-122"/>
                <a:cs typeface="Roboto Light" pitchFamily="34" charset="-120"/>
              </a:rPr>
              <a:t>La complexité des données et le nombre de dimensions influenceront le choix du modèle. Pour les données simples, un schéma étoile peut suffire. Pour les données plus complexes, un schéma flocon de neige ou Data Vault 2.0 pourrait être plus adapté.</a:t>
            </a:r>
            <a:endParaRPr lang="en-US" sz="1400" dirty="0"/>
          </a:p>
        </p:txBody>
      </p:sp>
      <p:pic>
        <p:nvPicPr>
          <p:cNvPr id="7" name="Image 2" descr="preencoded.png"/>
          <p:cNvPicPr>
            <a:picLocks noChangeAspect="1"/>
          </p:cNvPicPr>
          <p:nvPr/>
        </p:nvPicPr>
        <p:blipFill>
          <a:blip r:embed="rId5"/>
          <a:stretch>
            <a:fillRect/>
          </a:stretch>
        </p:blipFill>
        <p:spPr>
          <a:xfrm>
            <a:off x="10196393" y="1873568"/>
            <a:ext cx="460058" cy="460057"/>
          </a:xfrm>
          <a:prstGeom prst="rect">
            <a:avLst/>
          </a:prstGeom>
        </p:spPr>
      </p:pic>
      <p:sp>
        <p:nvSpPr>
          <p:cNvPr id="8" name="Text 3"/>
          <p:cNvSpPr/>
          <p:nvPr/>
        </p:nvSpPr>
        <p:spPr>
          <a:xfrm>
            <a:off x="10196393" y="2517577"/>
            <a:ext cx="2165390" cy="270629"/>
          </a:xfrm>
          <a:prstGeom prst="rect">
            <a:avLst/>
          </a:prstGeom>
          <a:noFill/>
          <a:ln/>
        </p:spPr>
        <p:txBody>
          <a:bodyPr wrap="none" lIns="0" tIns="0" rIns="0" bIns="0" rtlCol="0" anchor="t"/>
          <a:lstStyle/>
          <a:p>
            <a:pPr marL="0" indent="0" algn="l">
              <a:lnSpc>
                <a:spcPts val="2100"/>
              </a:lnSpc>
              <a:buNone/>
            </a:pPr>
            <a:r>
              <a:rPr lang="en-US" sz="1700" dirty="0">
                <a:solidFill>
                  <a:srgbClr val="3B3535"/>
                </a:solidFill>
                <a:latin typeface="Red Hat Text" pitchFamily="34" charset="0"/>
                <a:ea typeface="Red Hat Text" pitchFamily="34" charset="-122"/>
                <a:cs typeface="Red Hat Text" pitchFamily="34" charset="-120"/>
              </a:rPr>
              <a:t>Performances</a:t>
            </a:r>
            <a:endParaRPr lang="en-US" sz="1700" dirty="0"/>
          </a:p>
        </p:txBody>
      </p:sp>
      <p:sp>
        <p:nvSpPr>
          <p:cNvPr id="9" name="Text 4"/>
          <p:cNvSpPr/>
          <p:nvPr/>
        </p:nvSpPr>
        <p:spPr>
          <a:xfrm>
            <a:off x="10196393" y="2898577"/>
            <a:ext cx="3789878" cy="1766649"/>
          </a:xfrm>
          <a:prstGeom prst="rect">
            <a:avLst/>
          </a:prstGeom>
          <a:noFill/>
          <a:ln/>
        </p:spPr>
        <p:txBody>
          <a:bodyPr wrap="square" lIns="0" tIns="0" rIns="0" bIns="0" rtlCol="0" anchor="t"/>
          <a:lstStyle/>
          <a:p>
            <a:pPr marL="0" indent="0" algn="l">
              <a:lnSpc>
                <a:spcPts val="2300"/>
              </a:lnSpc>
              <a:buNone/>
            </a:pPr>
            <a:r>
              <a:rPr lang="en-US" sz="1400" dirty="0">
                <a:solidFill>
                  <a:srgbClr val="3B3535"/>
                </a:solidFill>
                <a:latin typeface="Roboto Light" pitchFamily="34" charset="0"/>
                <a:ea typeface="Roboto Light" pitchFamily="34" charset="-122"/>
                <a:cs typeface="Roboto Light" pitchFamily="34" charset="-120"/>
              </a:rPr>
              <a:t>Les exigences de performance pour les requêtes et les analyses doivent être considérées. Le schéma étoile est généralement plus performant, tandis que Data Vault 2.0 peut être plus lent pour les requêtes complexes.</a:t>
            </a:r>
            <a:endParaRPr lang="en-US" sz="1400" dirty="0"/>
          </a:p>
        </p:txBody>
      </p:sp>
      <p:pic>
        <p:nvPicPr>
          <p:cNvPr id="10" name="Image 3" descr="preencoded.png"/>
          <p:cNvPicPr>
            <a:picLocks noChangeAspect="1"/>
          </p:cNvPicPr>
          <p:nvPr/>
        </p:nvPicPr>
        <p:blipFill>
          <a:blip r:embed="rId6"/>
          <a:stretch>
            <a:fillRect/>
          </a:stretch>
        </p:blipFill>
        <p:spPr>
          <a:xfrm>
            <a:off x="6130528" y="5217319"/>
            <a:ext cx="460058" cy="460057"/>
          </a:xfrm>
          <a:prstGeom prst="rect">
            <a:avLst/>
          </a:prstGeom>
        </p:spPr>
      </p:pic>
      <p:sp>
        <p:nvSpPr>
          <p:cNvPr id="11" name="Text 5"/>
          <p:cNvSpPr/>
          <p:nvPr/>
        </p:nvSpPr>
        <p:spPr>
          <a:xfrm>
            <a:off x="6130528" y="5861328"/>
            <a:ext cx="2165390" cy="270629"/>
          </a:xfrm>
          <a:prstGeom prst="rect">
            <a:avLst/>
          </a:prstGeom>
          <a:noFill/>
          <a:ln/>
        </p:spPr>
        <p:txBody>
          <a:bodyPr wrap="none" lIns="0" tIns="0" rIns="0" bIns="0" rtlCol="0" anchor="t"/>
          <a:lstStyle/>
          <a:p>
            <a:pPr marL="0" indent="0" algn="l">
              <a:lnSpc>
                <a:spcPts val="2100"/>
              </a:lnSpc>
              <a:buNone/>
            </a:pPr>
            <a:r>
              <a:rPr lang="en-US" sz="1700" dirty="0">
                <a:solidFill>
                  <a:srgbClr val="3B3535"/>
                </a:solidFill>
                <a:latin typeface="Red Hat Text" pitchFamily="34" charset="0"/>
                <a:ea typeface="Red Hat Text" pitchFamily="34" charset="-122"/>
                <a:cs typeface="Red Hat Text" pitchFamily="34" charset="-120"/>
              </a:rPr>
              <a:t>Évolutivité</a:t>
            </a:r>
            <a:endParaRPr lang="en-US" sz="1700" dirty="0"/>
          </a:p>
        </p:txBody>
      </p:sp>
      <p:sp>
        <p:nvSpPr>
          <p:cNvPr id="12" name="Text 6"/>
          <p:cNvSpPr/>
          <p:nvPr/>
        </p:nvSpPr>
        <p:spPr>
          <a:xfrm>
            <a:off x="6130528" y="6242328"/>
            <a:ext cx="3789878" cy="1472208"/>
          </a:xfrm>
          <a:prstGeom prst="rect">
            <a:avLst/>
          </a:prstGeom>
          <a:noFill/>
          <a:ln/>
        </p:spPr>
        <p:txBody>
          <a:bodyPr wrap="square" lIns="0" tIns="0" rIns="0" bIns="0" rtlCol="0" anchor="t"/>
          <a:lstStyle/>
          <a:p>
            <a:pPr marL="0" indent="0" algn="l">
              <a:lnSpc>
                <a:spcPts val="2300"/>
              </a:lnSpc>
              <a:buNone/>
            </a:pPr>
            <a:r>
              <a:rPr lang="en-US" sz="1400" dirty="0">
                <a:solidFill>
                  <a:srgbClr val="3B3535"/>
                </a:solidFill>
                <a:latin typeface="Roboto Light" pitchFamily="34" charset="0"/>
                <a:ea typeface="Roboto Light" pitchFamily="34" charset="-122"/>
                <a:cs typeface="Roboto Light" pitchFamily="34" charset="-120"/>
              </a:rPr>
              <a:t>La capacité à gérer les volumes croissants de données et les changements de données est importante. Data Vault 2.0 offre une excellente évolutivité, tandis que le schéma étoile peut être limité.</a:t>
            </a:r>
            <a:endParaRPr lang="en-US" sz="1400" dirty="0"/>
          </a:p>
        </p:txBody>
      </p:sp>
      <p:sp>
        <p:nvSpPr>
          <p:cNvPr id="13" name="Rectangle 12">
            <a:extLst>
              <a:ext uri="{FF2B5EF4-FFF2-40B4-BE49-F238E27FC236}">
                <a16:creationId xmlns:a16="http://schemas.microsoft.com/office/drawing/2014/main" id="{43D9E853-5701-8747-B381-5CCA4B0DC6F5}"/>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66763" y="603766"/>
            <a:ext cx="9424511" cy="644366"/>
          </a:xfrm>
          <a:prstGeom prst="rect">
            <a:avLst/>
          </a:prstGeom>
          <a:noFill/>
          <a:ln/>
        </p:spPr>
        <p:txBody>
          <a:bodyPr wrap="none" lIns="0" tIns="0" rIns="0" bIns="0" rtlCol="0" anchor="t"/>
          <a:lstStyle/>
          <a:p>
            <a:pPr marL="0" indent="0">
              <a:lnSpc>
                <a:spcPts val="5050"/>
              </a:lnSpc>
              <a:buNone/>
            </a:pPr>
            <a:r>
              <a:rPr lang="en-US" sz="4050" dirty="0">
                <a:solidFill>
                  <a:srgbClr val="1F1E1E"/>
                </a:solidFill>
                <a:latin typeface="Red Hat Text" pitchFamily="34" charset="0"/>
                <a:ea typeface="Red Hat Text" pitchFamily="34" charset="-122"/>
                <a:cs typeface="Red Hat Text" pitchFamily="34" charset="-120"/>
              </a:rPr>
              <a:t>Livrables: Code source et documentation</a:t>
            </a:r>
            <a:endParaRPr lang="en-US" sz="4050" dirty="0"/>
          </a:p>
        </p:txBody>
      </p:sp>
      <p:pic>
        <p:nvPicPr>
          <p:cNvPr id="3" name="Image 0" descr="preencoded.png"/>
          <p:cNvPicPr>
            <a:picLocks noChangeAspect="1"/>
          </p:cNvPicPr>
          <p:nvPr/>
        </p:nvPicPr>
        <p:blipFill>
          <a:blip r:embed="rId3"/>
          <a:stretch>
            <a:fillRect/>
          </a:stretch>
        </p:blipFill>
        <p:spPr>
          <a:xfrm>
            <a:off x="2960489" y="1686282"/>
            <a:ext cx="2160984" cy="1943338"/>
          </a:xfrm>
          <a:prstGeom prst="rect">
            <a:avLst/>
          </a:prstGeom>
        </p:spPr>
      </p:pic>
      <p:sp>
        <p:nvSpPr>
          <p:cNvPr id="4" name="Text 1"/>
          <p:cNvSpPr/>
          <p:nvPr/>
        </p:nvSpPr>
        <p:spPr>
          <a:xfrm>
            <a:off x="3998833" y="2697480"/>
            <a:ext cx="84177" cy="438150"/>
          </a:xfrm>
          <a:prstGeom prst="rect">
            <a:avLst/>
          </a:prstGeom>
          <a:noFill/>
          <a:ln/>
        </p:spPr>
        <p:txBody>
          <a:bodyPr wrap="none" lIns="0" tIns="0" rIns="0" bIns="0" rtlCol="0" anchor="t"/>
          <a:lstStyle/>
          <a:p>
            <a:pPr marL="0" indent="0" algn="ctr">
              <a:lnSpc>
                <a:spcPts val="3450"/>
              </a:lnSpc>
              <a:buNone/>
            </a:pPr>
            <a:r>
              <a:rPr lang="en-US" sz="2150" dirty="0">
                <a:solidFill>
                  <a:srgbClr val="3B3535"/>
                </a:solidFill>
                <a:latin typeface="Red Hat Text" pitchFamily="34" charset="0"/>
                <a:ea typeface="Red Hat Text" pitchFamily="34" charset="-122"/>
                <a:cs typeface="Red Hat Text" pitchFamily="34" charset="-120"/>
              </a:rPr>
              <a:t>1</a:t>
            </a:r>
            <a:endParaRPr lang="en-US" sz="2150" dirty="0"/>
          </a:p>
        </p:txBody>
      </p:sp>
      <p:sp>
        <p:nvSpPr>
          <p:cNvPr id="5" name="Text 2"/>
          <p:cNvSpPr/>
          <p:nvPr/>
        </p:nvSpPr>
        <p:spPr>
          <a:xfrm>
            <a:off x="5340548" y="1905357"/>
            <a:ext cx="2577465" cy="322183"/>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Code source</a:t>
            </a:r>
            <a:endParaRPr lang="en-US" sz="2000" dirty="0"/>
          </a:p>
        </p:txBody>
      </p:sp>
      <p:sp>
        <p:nvSpPr>
          <p:cNvPr id="6" name="Text 3"/>
          <p:cNvSpPr/>
          <p:nvPr/>
        </p:nvSpPr>
        <p:spPr>
          <a:xfrm>
            <a:off x="5340548" y="2358985"/>
            <a:ext cx="8304014" cy="1051560"/>
          </a:xfrm>
          <a:prstGeom prst="rect">
            <a:avLst/>
          </a:prstGeom>
          <a:noFill/>
          <a:ln/>
        </p:spPr>
        <p:txBody>
          <a:bodyPr wrap="squar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Le code source du système d'extraction, de traitement et de visualisation des données sera fourni. Le code sera bien documenté, garantissant la compréhension et la maintenance du système.</a:t>
            </a:r>
            <a:endParaRPr lang="en-US" sz="1700" dirty="0"/>
          </a:p>
        </p:txBody>
      </p:sp>
      <p:sp>
        <p:nvSpPr>
          <p:cNvPr id="7" name="Shape 4"/>
          <p:cNvSpPr/>
          <p:nvPr/>
        </p:nvSpPr>
        <p:spPr>
          <a:xfrm>
            <a:off x="5176242" y="3641765"/>
            <a:ext cx="8632627" cy="15240"/>
          </a:xfrm>
          <a:prstGeom prst="roundRect">
            <a:avLst>
              <a:gd name="adj" fmla="val 215644"/>
            </a:avLst>
          </a:prstGeom>
          <a:solidFill>
            <a:srgbClr val="D9CECE"/>
          </a:solidFill>
          <a:ln/>
        </p:spPr>
        <p:txBody>
          <a:bodyPr/>
          <a:lstStyle/>
          <a:p>
            <a:endParaRPr lang="fr-FR"/>
          </a:p>
        </p:txBody>
      </p:sp>
      <p:pic>
        <p:nvPicPr>
          <p:cNvPr id="8" name="Image 1" descr="preencoded.png"/>
          <p:cNvPicPr>
            <a:picLocks noChangeAspect="1"/>
          </p:cNvPicPr>
          <p:nvPr/>
        </p:nvPicPr>
        <p:blipFill>
          <a:blip r:embed="rId4"/>
          <a:stretch>
            <a:fillRect/>
          </a:stretch>
        </p:blipFill>
        <p:spPr>
          <a:xfrm>
            <a:off x="1879997" y="3684389"/>
            <a:ext cx="4321969" cy="1943338"/>
          </a:xfrm>
          <a:prstGeom prst="rect">
            <a:avLst/>
          </a:prstGeom>
        </p:spPr>
      </p:pic>
      <p:sp>
        <p:nvSpPr>
          <p:cNvPr id="9" name="Text 5"/>
          <p:cNvSpPr/>
          <p:nvPr/>
        </p:nvSpPr>
        <p:spPr>
          <a:xfrm>
            <a:off x="3958709" y="4436983"/>
            <a:ext cx="164425" cy="438150"/>
          </a:xfrm>
          <a:prstGeom prst="rect">
            <a:avLst/>
          </a:prstGeom>
          <a:noFill/>
          <a:ln/>
        </p:spPr>
        <p:txBody>
          <a:bodyPr wrap="none" lIns="0" tIns="0" rIns="0" bIns="0" rtlCol="0" anchor="t"/>
          <a:lstStyle/>
          <a:p>
            <a:pPr marL="0" indent="0" algn="ctr">
              <a:lnSpc>
                <a:spcPts val="3450"/>
              </a:lnSpc>
              <a:buNone/>
            </a:pPr>
            <a:r>
              <a:rPr lang="en-US" sz="2150" dirty="0">
                <a:solidFill>
                  <a:srgbClr val="3B3535"/>
                </a:solidFill>
                <a:latin typeface="Red Hat Text" pitchFamily="34" charset="0"/>
                <a:ea typeface="Red Hat Text" pitchFamily="34" charset="-122"/>
                <a:cs typeface="Red Hat Text" pitchFamily="34" charset="-120"/>
              </a:rPr>
              <a:t>2</a:t>
            </a:r>
            <a:endParaRPr lang="en-US" sz="2150" dirty="0"/>
          </a:p>
        </p:txBody>
      </p:sp>
      <p:sp>
        <p:nvSpPr>
          <p:cNvPr id="10" name="Text 6"/>
          <p:cNvSpPr/>
          <p:nvPr/>
        </p:nvSpPr>
        <p:spPr>
          <a:xfrm>
            <a:off x="6421041" y="3903464"/>
            <a:ext cx="2577465" cy="322183"/>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Documentation</a:t>
            </a:r>
            <a:endParaRPr lang="en-US" sz="2000" dirty="0"/>
          </a:p>
        </p:txBody>
      </p:sp>
      <p:sp>
        <p:nvSpPr>
          <p:cNvPr id="11" name="Text 7"/>
          <p:cNvSpPr/>
          <p:nvPr/>
        </p:nvSpPr>
        <p:spPr>
          <a:xfrm>
            <a:off x="6421041" y="4357092"/>
            <a:ext cx="7223522" cy="1051560"/>
          </a:xfrm>
          <a:prstGeom prst="rect">
            <a:avLst/>
          </a:prstGeom>
          <a:noFill/>
          <a:ln/>
        </p:spPr>
        <p:txBody>
          <a:bodyPr wrap="squar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Une documentation complète sera fournie, incluant une description détaillée du système, des instructions d'installation et d'utilisation, ainsi que des guides d'analyse des données.</a:t>
            </a:r>
            <a:endParaRPr lang="en-US" sz="1700" dirty="0"/>
          </a:p>
        </p:txBody>
      </p:sp>
      <p:sp>
        <p:nvSpPr>
          <p:cNvPr id="12" name="Shape 8"/>
          <p:cNvSpPr/>
          <p:nvPr/>
        </p:nvSpPr>
        <p:spPr>
          <a:xfrm>
            <a:off x="6256734" y="5639872"/>
            <a:ext cx="7552134" cy="15240"/>
          </a:xfrm>
          <a:prstGeom prst="roundRect">
            <a:avLst>
              <a:gd name="adj" fmla="val 215644"/>
            </a:avLst>
          </a:prstGeom>
          <a:solidFill>
            <a:srgbClr val="D9CECE"/>
          </a:solidFill>
          <a:ln/>
        </p:spPr>
        <p:txBody>
          <a:bodyPr/>
          <a:lstStyle/>
          <a:p>
            <a:endParaRPr lang="fr-FR"/>
          </a:p>
        </p:txBody>
      </p:sp>
      <p:pic>
        <p:nvPicPr>
          <p:cNvPr id="13" name="Image 2" descr="preencoded.png"/>
          <p:cNvPicPr>
            <a:picLocks noChangeAspect="1"/>
          </p:cNvPicPr>
          <p:nvPr/>
        </p:nvPicPr>
        <p:blipFill>
          <a:blip r:embed="rId5"/>
          <a:stretch>
            <a:fillRect/>
          </a:stretch>
        </p:blipFill>
        <p:spPr>
          <a:xfrm>
            <a:off x="799505" y="5682496"/>
            <a:ext cx="6482953" cy="1943338"/>
          </a:xfrm>
          <a:prstGeom prst="rect">
            <a:avLst/>
          </a:prstGeom>
        </p:spPr>
      </p:pic>
      <p:sp>
        <p:nvSpPr>
          <p:cNvPr id="14" name="Text 9"/>
          <p:cNvSpPr/>
          <p:nvPr/>
        </p:nvSpPr>
        <p:spPr>
          <a:xfrm>
            <a:off x="3958709" y="6435090"/>
            <a:ext cx="164425" cy="438150"/>
          </a:xfrm>
          <a:prstGeom prst="rect">
            <a:avLst/>
          </a:prstGeom>
          <a:noFill/>
          <a:ln/>
        </p:spPr>
        <p:txBody>
          <a:bodyPr wrap="none" lIns="0" tIns="0" rIns="0" bIns="0" rtlCol="0" anchor="t"/>
          <a:lstStyle/>
          <a:p>
            <a:pPr marL="0" indent="0" algn="ctr">
              <a:lnSpc>
                <a:spcPts val="3450"/>
              </a:lnSpc>
              <a:buNone/>
            </a:pPr>
            <a:r>
              <a:rPr lang="en-US" sz="2150" dirty="0">
                <a:solidFill>
                  <a:srgbClr val="3B3535"/>
                </a:solidFill>
                <a:latin typeface="Red Hat Text" pitchFamily="34" charset="0"/>
                <a:ea typeface="Red Hat Text" pitchFamily="34" charset="-122"/>
                <a:cs typeface="Red Hat Text" pitchFamily="34" charset="-120"/>
              </a:rPr>
              <a:t>3</a:t>
            </a:r>
            <a:endParaRPr lang="en-US" sz="2150" dirty="0"/>
          </a:p>
        </p:txBody>
      </p:sp>
      <p:sp>
        <p:nvSpPr>
          <p:cNvPr id="15" name="Text 10"/>
          <p:cNvSpPr/>
          <p:nvPr/>
        </p:nvSpPr>
        <p:spPr>
          <a:xfrm>
            <a:off x="7501533" y="5901571"/>
            <a:ext cx="2836783" cy="322183"/>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Red Hat Text" pitchFamily="34" charset="0"/>
                <a:ea typeface="Red Hat Text" pitchFamily="34" charset="-122"/>
                <a:cs typeface="Red Hat Text" pitchFamily="34" charset="-120"/>
              </a:rPr>
              <a:t>Dashboard ergonomique</a:t>
            </a:r>
            <a:endParaRPr lang="en-US" sz="2000" dirty="0"/>
          </a:p>
        </p:txBody>
      </p:sp>
      <p:sp>
        <p:nvSpPr>
          <p:cNvPr id="16" name="Text 11"/>
          <p:cNvSpPr/>
          <p:nvPr/>
        </p:nvSpPr>
        <p:spPr>
          <a:xfrm>
            <a:off x="7501533" y="6355199"/>
            <a:ext cx="6143030" cy="1051560"/>
          </a:xfrm>
          <a:prstGeom prst="rect">
            <a:avLst/>
          </a:prstGeom>
          <a:noFill/>
          <a:ln/>
        </p:spPr>
        <p:txBody>
          <a:bodyPr wrap="squar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Le tableau de bord Power BI sera ergonomique, intuitif et facile à utiliser. Il permettra une navigation aisée et une compréhension rapide des informations clés.</a:t>
            </a:r>
            <a:endParaRPr lang="en-US" sz="1700" dirty="0"/>
          </a:p>
        </p:txBody>
      </p:sp>
      <p:sp>
        <p:nvSpPr>
          <p:cNvPr id="17" name="Rectangle 16">
            <a:extLst>
              <a:ext uri="{FF2B5EF4-FFF2-40B4-BE49-F238E27FC236}">
                <a16:creationId xmlns:a16="http://schemas.microsoft.com/office/drawing/2014/main" id="{7D1F5680-5B20-BF87-A770-D6F1286B5AB9}"/>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465189"/>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1F1E1E"/>
                </a:solidFill>
                <a:latin typeface="Red Hat Text" pitchFamily="34" charset="0"/>
                <a:ea typeface="Red Hat Text" pitchFamily="34" charset="-122"/>
                <a:cs typeface="Red Hat Text" pitchFamily="34" charset="-120"/>
              </a:rPr>
              <a:t>Conclusion: Un outil essentiel pour la CAF</a:t>
            </a:r>
            <a:endParaRPr lang="en-US" sz="4400" dirty="0"/>
          </a:p>
        </p:txBody>
      </p:sp>
      <p:sp>
        <p:nvSpPr>
          <p:cNvPr id="4" name="Text 1"/>
          <p:cNvSpPr/>
          <p:nvPr/>
        </p:nvSpPr>
        <p:spPr>
          <a:xfrm>
            <a:off x="6324124" y="4232196"/>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L'outil d'analyse des tendances de la cybersécurité en Afrique sera un atout précieux pour la CAF. Il fournira aux équipes des informations clés pour suivre les tendances, identifier les risques et développer des stratégies de sécurité plus efficaces.</a:t>
            </a:r>
            <a:endParaRPr lang="en-US" sz="1850" dirty="0"/>
          </a:p>
        </p:txBody>
      </p:sp>
      <p:sp>
        <p:nvSpPr>
          <p:cNvPr id="5" name="Rectangle 4">
            <a:extLst>
              <a:ext uri="{FF2B5EF4-FFF2-40B4-BE49-F238E27FC236}">
                <a16:creationId xmlns:a16="http://schemas.microsoft.com/office/drawing/2014/main" id="{A1735C94-F5C5-1B56-9F03-934546D6F520}"/>
              </a:ext>
            </a:extLst>
          </p:cNvPr>
          <p:cNvSpPr/>
          <p:nvPr/>
        </p:nvSpPr>
        <p:spPr>
          <a:xfrm>
            <a:off x="12871174" y="7722704"/>
            <a:ext cx="1639956" cy="387626"/>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736</Words>
  <Application>Microsoft Office PowerPoint</Application>
  <PresentationFormat>Personnalisé</PresentationFormat>
  <Paragraphs>56</Paragraphs>
  <Slides>8</Slides>
  <Notes>8</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8</vt:i4>
      </vt:variant>
    </vt:vector>
  </HeadingPairs>
  <TitlesOfParts>
    <vt:vector size="12" baseType="lpstr">
      <vt:lpstr>Roboto Light</vt:lpstr>
      <vt:lpstr>Red Hat Text</vt:lpstr>
      <vt:lpstr>Arial</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divine memel</cp:lastModifiedBy>
  <cp:revision>2</cp:revision>
  <dcterms:created xsi:type="dcterms:W3CDTF">2024-12-30T12:50:19Z</dcterms:created>
  <dcterms:modified xsi:type="dcterms:W3CDTF">2024-12-30T12:29:26Z</dcterms:modified>
</cp:coreProperties>
</file>